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9" r:id="rId6"/>
    <p:sldId id="275" r:id="rId7"/>
    <p:sldId id="278" r:id="rId8"/>
    <p:sldId id="276" r:id="rId9"/>
    <p:sldId id="280" r:id="rId10"/>
    <p:sldId id="281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3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04-Apr-20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04-Apr-20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0%D0%BA%D1%82_(%D1%81%D0%BB%D0%B8%D0%BA%D0%B0%D1%80%D1%81%D1%82%D0%B2%D0%BE)" TargetMode="External"/><Relationship Id="rId13" Type="http://schemas.openxmlformats.org/officeDocument/2006/relationships/hyperlink" Target="https://sr.wikipedia.org/wiki/%D0%90%D1%83%D1%82%D0%BE%D0%BF%D0%BE%D1%80%D1%82%D1%80%D0%B5%D1%82" TargetMode="External"/><Relationship Id="rId3" Type="http://schemas.openxmlformats.org/officeDocument/2006/relationships/hyperlink" Target="https://sr.wikipedia.org/w/index.php?title=%D0%9F%D0%BE%D0%BB%D1%83%D0%BF%D1%80%D0%BE%D1%84%D0%B8%D0%BB&amp;action=edit&amp;redlink=1" TargetMode="External"/><Relationship Id="rId7" Type="http://schemas.openxmlformats.org/officeDocument/2006/relationships/hyperlink" Target="https://sr.wikipedia.org/w/index.php?title=%D0%A4%D0%B8%D0%B3%D1%83%D1%80%D0%B0_%D0%BA%D0%BE%D1%9A%D0%B0%D0%BD%D0%B8%D0%BA%D0%B0&amp;action=edit&amp;redlink=1" TargetMode="External"/><Relationship Id="rId12" Type="http://schemas.openxmlformats.org/officeDocument/2006/relationships/hyperlink" Target="https://sr.wikipedia.org/w/index.php?title=%D0%9A%D1%82%D0%B8%D1%82%D0%BE%D1%80%D1%81%D0%BA%D0%B8_%D0%BF%D0%BE%D1%80%D1%82%D1%80%D0%B5%D1%82&amp;action=edit&amp;redlink=1" TargetMode="External"/><Relationship Id="rId2" Type="http://schemas.openxmlformats.org/officeDocument/2006/relationships/hyperlink" Target="https://sr.wikipedia.org/w/index.php?title=%D0%9F%D1%80%D0%BE%D1%84%D0%B8%D0%BB&amp;action=edit&amp;redlink=1" TargetMode="External"/><Relationship Id="rId16" Type="http://schemas.openxmlformats.org/officeDocument/2006/relationships/hyperlink" Target="https://sr.wikipedia.org/wiki/%D0%A1%D0%BB%D0%B8%D0%BA%D0%B0_%D1%81%D1%82%D1%80%D0%B5%D1%99%D0%B0%D1%87%D0%BA%D0%B5_%D0%B4%D1%80%D1%83%D0%B6%D0%B8%D0%BD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F%D0%BE%D1%80%D1%82%D1%80%D0%B5%D1%82_%D1%86%D0%B5%D0%BB%D0%B8%D1%85_%D1%84%D0%B8%D0%B3%D1%83%D1%80%D0%B0" TargetMode="External"/><Relationship Id="rId11" Type="http://schemas.openxmlformats.org/officeDocument/2006/relationships/hyperlink" Target="https://sr.wikipedia.org/w/index.php?title=%D0%93%D1%80%D1%83%D0%BF%D0%BD%D0%B8_%D0%BF%D0%BE%D1%80%D1%82%D1%80%D0%B5%D1%82&amp;action=edit&amp;redlink=1" TargetMode="External"/><Relationship Id="rId5" Type="http://schemas.openxmlformats.org/officeDocument/2006/relationships/hyperlink" Target="https://sr.wikipedia.org/w/index.php?title=%D0%90%D0%BD%D1%84%D0%B0%D1%81&amp;action=edit&amp;redlink=1" TargetMode="External"/><Relationship Id="rId15" Type="http://schemas.openxmlformats.org/officeDocument/2006/relationships/hyperlink" Target="https://sr.wikipedia.org/w/index.php?title=%D0%9F%D0%BE%D1%80%D1%82%D1%80%D0%B5%D1%82_%D0%BD%D0%B0_%D0%BC%D0%B5%D0%B4%D0%B0%D1%99%D0%BE%D0%BD%D1%83&amp;action=edit&amp;redlink=1" TargetMode="External"/><Relationship Id="rId10" Type="http://schemas.openxmlformats.org/officeDocument/2006/relationships/hyperlink" Target="https://sr.wikipedia.org/w/index.php?title=%D0%94%D0%B2%D0%BE%D1%81%D1%82%D1%80%D1%83%D0%BA%D0%BA%D0%B8_%D0%BF%D0%BE%D1%80%D1%82%D1%80%D0%B5%D1%82&amp;action=edit&amp;redlink=1" TargetMode="External"/><Relationship Id="rId4" Type="http://schemas.openxmlformats.org/officeDocument/2006/relationships/hyperlink" Target="https://sr.wikipedia.org/w/index.php?title=%D0%98%D0%B7%D0%B3%D1%83%D0%B1%D1%99%D0%B5%D0%BD%D0%B8_%D0%BF%D1%80%D0%BE%D1%84%D0%B8%D0%BB&amp;action=edit&amp;redlink=1" TargetMode="External"/><Relationship Id="rId9" Type="http://schemas.openxmlformats.org/officeDocument/2006/relationships/hyperlink" Target="https://sr.wikipedia.org/w/index.php?title=%D0%9F%D0%BE%D1%98%D0%B5%D0%B4%D0%B8%D0%BD%D0%B0%D1%87%D0%BD%D0%B8_%D0%BF%D0%BE%D1%80%D1%82%D1%80%D0%B5%D1%82&amp;action=edit&amp;redlink=1" TargetMode="External"/><Relationship Id="rId14" Type="http://schemas.openxmlformats.org/officeDocument/2006/relationships/hyperlink" Target="https://sr.wikipedia.org/w/index.php?title=%D0%9C%D0%B8%D0%BD%D0%B8%D1%98%D0%B0%D1%82%D1%83%D1%80%D0%BD%D0%B8_%D0%BF%D0%BE%D1%80%D1%82%D1%80%D0%B5%D1%82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BCFAAC-F1C1-4A73-9698-0ADD67009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07</a:t>
            </a:r>
            <a:r>
              <a:rPr lang="sr-Cyrl-RS" dirty="0"/>
              <a:t>.0</a:t>
            </a:r>
            <a:r>
              <a:rPr lang="en-US" dirty="0"/>
              <a:t>4</a:t>
            </a:r>
            <a:r>
              <a:rPr lang="sr-Cyrl-RS" dirty="0"/>
              <a:t>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 – Омиљена личност мог детињства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Драги ученици,</a:t>
            </a:r>
            <a:endParaRPr lang="en-US" dirty="0"/>
          </a:p>
          <a:p>
            <a:pPr marL="0" indent="0">
              <a:buNone/>
            </a:pPr>
            <a:r>
              <a:rPr lang="sr-Cyrl-RS" dirty="0"/>
              <a:t>сигурно сви ми имамо неку личност којој се дивимо. Неког ко нам је неизмерно драг. Да ли због тога што је добар према нама, брине о нама, посвећује нам пажњу, дивимо му се јер има неки посебан таленат.. Та личност може бити из нашег блиског окружења: мама, тата, брат, сестра, бака, дека. А та личност може бити и наш учитељ, директор школе, тренер, храбри комшија, комшиница са најлепшим колачима, наш најбољи пријатељ/пријатељица, писац.. Ма ко год, а да по вама заслужује титулу Омиљене личности вашег детињства. </a:t>
            </a:r>
          </a:p>
          <a:p>
            <a:pPr marL="0" indent="0">
              <a:buNone/>
            </a:pPr>
            <a:r>
              <a:rPr lang="sr-Cyrl-RS" dirty="0"/>
              <a:t>Ваш задатак ће бити да нацртате портрет ваше омиљене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9487020" cy="990600"/>
          </a:xfrm>
        </p:spPr>
        <p:txBody>
          <a:bodyPr>
            <a:normAutofit fontScale="62500" lnSpcReduction="20000"/>
          </a:bodyPr>
          <a:lstStyle/>
          <a:p>
            <a:r>
              <a:rPr lang="sr-Cyrl-RS" dirty="0"/>
              <a:t>Портрет је приказ неког одређеног човека, односно његовог лика или фигуре. </a:t>
            </a:r>
          </a:p>
          <a:p>
            <a:r>
              <a:rPr lang="sr-Cyrl-RS" dirty="0"/>
              <a:t>Према врсти уметности портрет може бити урађен као уље на платну, цртеж, акварел..</a:t>
            </a:r>
            <a:endParaRPr lang="en-US" dirty="0"/>
          </a:p>
          <a:p>
            <a:r>
              <a:rPr lang="sr-Cyrl-RS" dirty="0"/>
              <a:t>На сликама изнад приказан је најпознатији портрет икада Мона Лиза сликара Леонарда Да Винчија, и портрет Михајла Пупина.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5EF49A8-18C1-4EEE-83DA-D269E7E0E8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1526" b="11526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73AF711-1CDB-4783-A8D3-893F3717FC2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3627" r="13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5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br>
              <a:rPr lang="sr-Cyrl-RS" dirty="0"/>
            </a:br>
            <a:r>
              <a:rPr lang="sr-Cyrl-RS" dirty="0"/>
              <a:t>Портрет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према положају главе делимо их на </a:t>
            </a:r>
            <a:r>
              <a:rPr lang="ru-RU" dirty="0">
                <a:hlinkClick r:id="rId2" tooltip="Профил (страница не постоји)"/>
              </a:rPr>
              <a:t>профил</a:t>
            </a:r>
            <a:r>
              <a:rPr lang="ru-RU" dirty="0"/>
              <a:t>, </a:t>
            </a:r>
            <a:r>
              <a:rPr lang="ru-RU" dirty="0">
                <a:hlinkClick r:id="rId3" tooltip="Полупрофил (страница не постоји)"/>
              </a:rPr>
              <a:t>полупрофил</a:t>
            </a:r>
            <a:r>
              <a:rPr lang="ru-RU" dirty="0"/>
              <a:t>, </a:t>
            </a:r>
            <a:r>
              <a:rPr lang="ru-RU" dirty="0">
                <a:hlinkClick r:id="rId4" tooltip="Изгубљени профил (страница не постоји)"/>
              </a:rPr>
              <a:t>изгубљени профил</a:t>
            </a:r>
            <a:r>
              <a:rPr lang="ru-RU" dirty="0"/>
              <a:t> и </a:t>
            </a:r>
            <a:r>
              <a:rPr lang="ru-RU" dirty="0">
                <a:hlinkClick r:id="rId5" tooltip="Анфас (страница не постоји)"/>
              </a:rPr>
              <a:t>анфас</a:t>
            </a:r>
            <a:r>
              <a:rPr lang="ru-RU" dirty="0"/>
              <a:t>.</a:t>
            </a:r>
          </a:p>
          <a:p>
            <a:r>
              <a:rPr lang="ru-RU" dirty="0"/>
              <a:t>у зависности од приказа фигуре: слика главе или попрсја, полуфигурални или </a:t>
            </a:r>
            <a:r>
              <a:rPr lang="ru-RU" dirty="0">
                <a:hlinkClick r:id="rId6" tooltip="Портрет целих фигура"/>
              </a:rPr>
              <a:t>целофигурални портрет</a:t>
            </a:r>
            <a:r>
              <a:rPr lang="ru-RU" dirty="0"/>
              <a:t>, портрет до колена, фигура у лежећем, седећем или стојећем положају, </a:t>
            </a:r>
            <a:r>
              <a:rPr lang="ru-RU" dirty="0">
                <a:hlinkClick r:id="rId7" tooltip="Фигура коњаника (страница не постоји)"/>
              </a:rPr>
              <a:t>фигура коњаника</a:t>
            </a:r>
            <a:r>
              <a:rPr lang="ru-RU" dirty="0"/>
              <a:t> и </a:t>
            </a:r>
            <a:r>
              <a:rPr lang="ru-RU" dirty="0">
                <a:hlinkClick r:id="rId8" tooltip="Акт (сликарство)"/>
              </a:rPr>
              <a:t>акт</a:t>
            </a:r>
            <a:r>
              <a:rPr lang="ru-RU" dirty="0"/>
              <a:t>.</a:t>
            </a:r>
          </a:p>
          <a:p>
            <a:r>
              <a:rPr lang="ru-RU" dirty="0"/>
              <a:t>према броју портретисаних особа разликујемо </a:t>
            </a:r>
            <a:r>
              <a:rPr lang="ru-RU" dirty="0">
                <a:hlinkClick r:id="rId9" tooltip="Појединачни портрет (страница не постоји)"/>
              </a:rPr>
              <a:t>појединачни</a:t>
            </a:r>
            <a:r>
              <a:rPr lang="ru-RU" dirty="0"/>
              <a:t>, </a:t>
            </a:r>
            <a:r>
              <a:rPr lang="ru-RU" dirty="0">
                <a:hlinkClick r:id="rId10" tooltip="Двострукки портрет (страница не постоји)"/>
              </a:rPr>
              <a:t>двоструки</a:t>
            </a:r>
            <a:r>
              <a:rPr lang="ru-RU" dirty="0"/>
              <a:t> и </a:t>
            </a:r>
            <a:r>
              <a:rPr lang="ru-RU" dirty="0">
                <a:hlinkClick r:id="rId11" tooltip="Групни портрет (страница не постоји)"/>
              </a:rPr>
              <a:t>групни портрет</a:t>
            </a:r>
            <a:r>
              <a:rPr lang="ru-RU" dirty="0"/>
              <a:t>.</a:t>
            </a:r>
          </a:p>
          <a:p>
            <a:r>
              <a:rPr lang="ru-RU" dirty="0"/>
              <a:t>у зависност од повода имамо на пример венчани, погребни или </a:t>
            </a:r>
            <a:r>
              <a:rPr lang="ru-RU" dirty="0">
                <a:hlinkClick r:id="rId12" tooltip="Ктиторски портрет (страница не постоји)"/>
              </a:rPr>
              <a:t>ктиторски портрет</a:t>
            </a:r>
            <a:r>
              <a:rPr lang="ru-RU" dirty="0"/>
              <a:t>.</a:t>
            </a:r>
          </a:p>
          <a:p>
            <a:r>
              <a:rPr lang="ru-RU" dirty="0"/>
              <a:t>у зависности од тога од кога потиче имамо </a:t>
            </a:r>
            <a:r>
              <a:rPr lang="ru-RU" dirty="0">
                <a:hlinkClick r:id="rId13" tooltip="Аутопортрет"/>
              </a:rPr>
              <a:t>аутопортрет</a:t>
            </a:r>
            <a:r>
              <a:rPr lang="ru-RU" dirty="0"/>
              <a:t>.</a:t>
            </a:r>
          </a:p>
          <a:p>
            <a:r>
              <a:rPr lang="ru-RU" dirty="0"/>
              <a:t>у зависности од формата слике (</a:t>
            </a:r>
            <a:r>
              <a:rPr lang="ru-RU" dirty="0">
                <a:hlinkClick r:id="rId14" tooltip="Минијатурни портрет (страница не постоји)"/>
              </a:rPr>
              <a:t>минијатурни портрети</a:t>
            </a:r>
            <a:r>
              <a:rPr lang="ru-RU" dirty="0"/>
              <a:t> или </a:t>
            </a:r>
            <a:r>
              <a:rPr lang="ru-RU" dirty="0">
                <a:hlinkClick r:id="rId15" tooltip="Портрет на медаљону (страница не постоји)"/>
              </a:rPr>
              <a:t>портрети на медаљону</a:t>
            </a:r>
            <a:r>
              <a:rPr lang="ru-RU" dirty="0"/>
              <a:t>)</a:t>
            </a:r>
          </a:p>
          <a:p>
            <a:r>
              <a:rPr lang="ru-RU" dirty="0"/>
              <a:t>према положају у друштву представљеног односно представљених (портрет владара, уметника, научника, </a:t>
            </a:r>
            <a:r>
              <a:rPr lang="ru-RU" dirty="0">
                <a:hlinkClick r:id="rId16" tooltip="Слика стрељачке дружине"/>
              </a:rPr>
              <a:t>портрет стрељачке дружине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877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br>
              <a:rPr lang="sr-Cyrl-RS" dirty="0"/>
            </a:br>
            <a:r>
              <a:rPr lang="sr-Cyrl-RS" dirty="0"/>
              <a:t>Омиљена личност из детињства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Материјал потребан за рад:</a:t>
            </a:r>
          </a:p>
          <a:p>
            <a:pPr marL="0" indent="0">
              <a:buNone/>
            </a:pPr>
            <a:r>
              <a:rPr lang="sr-Cyrl-RS" dirty="0"/>
              <a:t>лист из блока, графитна оловка</a:t>
            </a:r>
          </a:p>
          <a:p>
            <a:pPr marL="0" indent="0">
              <a:buNone/>
            </a:pPr>
            <a:r>
              <a:rPr lang="sr-Cyrl-RS" dirty="0"/>
              <a:t>Упутство: На листу из блока нацртати портрет ваше омиљене личности из детињства. За цртање користити искључиво графитну оловку.</a:t>
            </a:r>
          </a:p>
          <a:p>
            <a:pPr marL="0" indent="0">
              <a:buNone/>
            </a:pPr>
            <a:r>
              <a:rPr lang="sr-Cyrl-RS" dirty="0"/>
              <a:t>Срећно!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3559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br>
              <a:rPr lang="sr-Cyrl-RS" dirty="0"/>
            </a:br>
            <a:r>
              <a:rPr lang="sr-Cyrl-RS" dirty="0"/>
              <a:t>Омиљена личност из детињства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760245-630C-4C8D-B2EB-4CEA8A4B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819275"/>
            <a:ext cx="17526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14EFA-C52A-4068-B813-379B6E857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3277340" cy="184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420097-212D-4C09-A1B2-52C64A78B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19575"/>
            <a:ext cx="2666628" cy="227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847F0B-E88B-4915-84D7-639820913ED4}"/>
              </a:ext>
            </a:extLst>
          </p:cNvPr>
          <p:cNvSpPr txBox="1"/>
          <p:nvPr/>
        </p:nvSpPr>
        <p:spPr>
          <a:xfrm>
            <a:off x="2057400" y="4800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Ово су неки примери портрета графитном оловком.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br>
              <a:rPr lang="sr-Cyrl-RS" dirty="0"/>
            </a:br>
            <a:r>
              <a:rPr lang="sr-Cyrl-RS" dirty="0"/>
              <a:t>Омиљена личност из детињства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847F0B-E88B-4915-84D7-639820913ED4}"/>
              </a:ext>
            </a:extLst>
          </p:cNvPr>
          <p:cNvSpPr txBox="1"/>
          <p:nvPr/>
        </p:nvSpPr>
        <p:spPr>
          <a:xfrm>
            <a:off x="1828800" y="4724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Један од процеса стварања портрета графитном оловком. Запамтите, не цртамо сви исто али сви можемо једнако да се потрудимо. Ми нисмо врсни сликари, али сваки наш рад је једнако вредан и важан!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40371-AAED-44D5-A47D-C12E1A5B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5715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2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447800"/>
            <a:ext cx="4114800" cy="914400"/>
          </a:xfrm>
        </p:spPr>
        <p:txBody>
          <a:bodyPr/>
          <a:lstStyle/>
          <a:p>
            <a:r>
              <a:rPr lang="sr-Cyrl-RS" dirty="0"/>
              <a:t>Ликовна култра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458" y="2438400"/>
            <a:ext cx="5486400" cy="914400"/>
          </a:xfrm>
        </p:spPr>
        <p:txBody>
          <a:bodyPr/>
          <a:lstStyle/>
          <a:p>
            <a:r>
              <a:rPr lang="sr-Cyrl-RS" dirty="0"/>
              <a:t>Слике радова послати у </a:t>
            </a:r>
            <a:r>
              <a:rPr lang="en-US" dirty="0"/>
              <a:t>Google </a:t>
            </a:r>
            <a:r>
              <a:rPr lang="sr-Cyrl-RS" dirty="0"/>
              <a:t>учионици.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114</TotalTime>
  <Words>450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Children Friends 16x9</vt:lpstr>
      <vt:lpstr>Ликовна култура</vt:lpstr>
      <vt:lpstr>Ликовна култура – Омиљена личност мог детињства</vt:lpstr>
      <vt:lpstr>PowerPoint Presentation</vt:lpstr>
      <vt:lpstr>Ликовна култура Портрет</vt:lpstr>
      <vt:lpstr>Ликовна култура Омиљена личност из детињства</vt:lpstr>
      <vt:lpstr>Ликовна култура Омиљена личност из детињства</vt:lpstr>
      <vt:lpstr>Ликовна култура Омиљена личност из детињства</vt:lpstr>
      <vt:lpstr>Ликовна култра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Ликовна култура</dc:title>
  <dc:creator>Irena</dc:creator>
  <cp:keywords/>
  <cp:lastModifiedBy>Irena</cp:lastModifiedBy>
  <cp:revision>13</cp:revision>
  <dcterms:created xsi:type="dcterms:W3CDTF">2020-03-29T15:59:16Z</dcterms:created>
  <dcterms:modified xsi:type="dcterms:W3CDTF">2020-04-04T19:55:45Z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